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3" r:id="rId2"/>
    <p:sldId id="291" r:id="rId3"/>
    <p:sldId id="264" r:id="rId4"/>
    <p:sldId id="260" r:id="rId5"/>
    <p:sldId id="261" r:id="rId6"/>
    <p:sldId id="267" r:id="rId7"/>
    <p:sldId id="270" r:id="rId8"/>
    <p:sldId id="271" r:id="rId9"/>
    <p:sldId id="273" r:id="rId10"/>
    <p:sldId id="290" r:id="rId11"/>
    <p:sldId id="289" r:id="rId12"/>
    <p:sldId id="279" r:id="rId13"/>
    <p:sldId id="293" r:id="rId14"/>
    <p:sldId id="280" r:id="rId15"/>
    <p:sldId id="281" r:id="rId16"/>
    <p:sldId id="275" r:id="rId17"/>
    <p:sldId id="284" r:id="rId18"/>
    <p:sldId id="288" r:id="rId19"/>
    <p:sldId id="278" r:id="rId20"/>
    <p:sldId id="277" r:id="rId21"/>
    <p:sldId id="285" r:id="rId22"/>
    <p:sldId id="294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>
        <p:scale>
          <a:sx n="75" d="100"/>
          <a:sy n="75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5520BA7-B369-47B7-A017-7A4055743853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ADE3870-72BB-43B0-A3C2-916219C8DA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815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879852-E8A1-4550-9E4C-55E0A8D4906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1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C6E4CC9-663E-47E7-AA64-68F730294418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B1659E-2DA1-4CFE-8D96-D3CE228FC688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1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C6E4CC9-663E-47E7-AA64-68F730294418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D852E9-7D5D-409D-AD36-3BC04FBEF13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7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B0BABC-A011-4E55-984A-76084989A75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E3870-72BB-43B0-A3C2-916219C8DA8C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7EFD0A-7745-4ACC-BD39-7196EE49FBD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7EFD0A-7745-4ACC-BD39-7196EE49FBD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A2F580-0061-4CAB-A251-35E2AB755C6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A2F580-0061-4CAB-A251-35E2AB755C6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CD7587-7D83-41C5-A1C9-C3C140D7104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8E2DE-4BE6-4406-A862-DFB851980FAE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D9EDE-9AE1-4733-81C9-E6D8AB8CCB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1DBDD-7DF6-4CF1-B165-EF2E0A12CB4D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6DF8E-2874-4FAD-A5BF-930555A0F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65521-CA4B-4CE1-B4F1-D41226ADF226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D230E-1596-4ED1-9F60-19105CD10E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F0667-FC42-41AE-860F-2A4AC3A4D6B1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676BA-3E9B-4117-858D-A06DA59FF5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F975A-7DCA-4C7F-BF54-5D67B5056A56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BBF4B-A404-49D5-8693-FBBFB9EE48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6078F-09DF-4EBD-99F5-56E4CF4638D9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2CC9B-8221-4593-B031-1952CB4975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7C3A5-36A0-4188-BE19-C466AACAC2FC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EF86A-8BF8-4300-8053-F7C0CA0FEE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F5AF7-5BAA-4176-B573-E1162FE3BE06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06F9C-B933-4B0C-BE86-D091339D6D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C03E-A2D2-4197-8D2E-242A24E8898E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4E5EB-CCEF-4A59-89AB-8CED48B856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2560A-9816-472E-97BB-FC59D428125B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65FF3-B5AF-43F6-84EA-69A7FE3E1B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B83C7-60B8-438E-977D-4485C60A0785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FE85D-E23B-428E-BA75-5FD0C3BD0E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5A53625-F333-4D70-A89A-E1C6E014181A}" type="datetimeFigureOut">
              <a:rPr lang="zh-CN" altLang="en-US"/>
              <a:pPr>
                <a:defRPr/>
              </a:pPr>
              <a:t>2018-6-14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AB39E11-F3C0-49FC-B85D-4CD459F61E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内容占位符 3" descr="06厂房透视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3900" y="1182688"/>
            <a:ext cx="7735888" cy="5675312"/>
          </a:xfrm>
        </p:spPr>
      </p:pic>
      <p:sp>
        <p:nvSpPr>
          <p:cNvPr id="5" name="标题 1"/>
          <p:cNvSpPr txBox="1"/>
          <p:nvPr/>
        </p:nvSpPr>
        <p:spPr>
          <a:xfrm>
            <a:off x="1835696" y="404664"/>
            <a:ext cx="6624736" cy="136815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dist" fontAlgn="auto">
              <a:spcAft>
                <a:spcPts val="0"/>
              </a:spcAft>
              <a:defRPr/>
            </a:pPr>
            <a:r>
              <a:rPr lang="zh-CN" altLang="en-US" sz="4800" spc="600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安庆生命科技园</a:t>
            </a:r>
            <a:endParaRPr lang="zh-CN" altLang="en-US" sz="4800" spc="60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 descr="C:\Users\Administrator\Desktop\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2" y="559462"/>
            <a:ext cx="1022548" cy="103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idx="1"/>
          </p:nvPr>
        </p:nvSpPr>
        <p:spPr>
          <a:xfrm>
            <a:off x="1979712" y="2204863"/>
            <a:ext cx="6336704" cy="1152129"/>
          </a:xfrm>
        </p:spPr>
        <p:txBody>
          <a:bodyPr/>
          <a:lstStyle/>
          <a:p>
            <a:pPr algn="ctr">
              <a:buNone/>
            </a:pPr>
            <a:r>
              <a:rPr lang="zh-CN" altLang="en-US" sz="4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安庆生命科技园优势</a:t>
            </a:r>
          </a:p>
        </p:txBody>
      </p:sp>
      <p:pic>
        <p:nvPicPr>
          <p:cNvPr id="3" name="Picture 2" descr="C:\Users\Administrator\Desktop\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252" y="2060848"/>
            <a:ext cx="1022548" cy="103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792088"/>
          </a:xfrm>
        </p:spPr>
        <p:txBody>
          <a:bodyPr/>
          <a:lstStyle/>
          <a:p>
            <a:pPr algn="l">
              <a:buNone/>
            </a:pPr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一、安庆高新区研发孵化平台</a:t>
            </a: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611560" y="1500187"/>
            <a:ext cx="7777236" cy="4809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安庆生命科技园依托安庆高新技术产业开发区建设、发展。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安庆高新区为安徽省唯一化工新材料战略新兴产业集聚发展基地、全国重要的石油化工基地、安徽省三大新型化工基地之首。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安庆高新区已形成研发创新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+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生产制造一体化生物医药产业体系。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643812" cy="974725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二、区位优势</a:t>
            </a: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611560" y="1268760"/>
            <a:ext cx="8136904" cy="49291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城市：长三角城市、长江重要港口城市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高铁：宁安、京九、武杭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条高铁交汇城市，与上海、苏州、南京分别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、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3.5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、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小时车程。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生活：与长三角城市联系密切，生活习惯、气候相似。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科技园：与安庆高铁站仅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7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公里，与商业中心仅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公里，交通便利，生活舒适。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10000"/>
              </a:lnSpc>
              <a:buNone/>
            </a:pP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>
          <a:xfrm>
            <a:off x="744538" y="285750"/>
            <a:ext cx="7643812" cy="974725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三、支持政策</a:t>
            </a: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785813" y="1357313"/>
            <a:ext cx="7962900" cy="492918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Arial" charset="0"/>
              <a:buNone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（一）高新区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装修补助：按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400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元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/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平方米给予装修补助（按实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10000"/>
              </a:lnSpc>
              <a:buFont typeface="Arial" charset="0"/>
              <a:buNone/>
            </a:pP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            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际装修面积计算）。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租赁优惠：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2018-2020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年，免收实验室租金。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住房优惠：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2018-2020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年，企业可申请公租房，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            符合条件的，并免收租金。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产业基金：优质项目，单个项目可入股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30%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其他优惠：提供核磁检测补贴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内容占位符 6"/>
          <p:cNvSpPr>
            <a:spLocks noGrp="1"/>
          </p:cNvSpPr>
          <p:nvPr>
            <p:ph idx="1"/>
          </p:nvPr>
        </p:nvSpPr>
        <p:spPr>
          <a:xfrm>
            <a:off x="611188" y="549275"/>
            <a:ext cx="7572375" cy="5357813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2600" b="1" dirty="0" smtClean="0">
                <a:latin typeface="仿宋" pitchFamily="49" charset="-122"/>
                <a:ea typeface="仿宋" pitchFamily="49" charset="-122"/>
              </a:rPr>
              <a:t>（二）市政策</a:t>
            </a:r>
            <a:endParaRPr lang="en-US" altLang="zh-CN" sz="2400" b="1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年销售收入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500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万元及以上、科技企业孵化器在孵企业，当年购置或自制用于研发的关键仪器设备（原值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10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万元及以上），按其年度实际支出额不超过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15%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予以补助。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共享仪器，按仪器租赁费用的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20%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补贴研发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企业。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人才政策，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7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月份将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发布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sz="26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内容占位符 6"/>
          <p:cNvSpPr>
            <a:spLocks noGrp="1"/>
          </p:cNvSpPr>
          <p:nvPr>
            <p:ph idx="1"/>
          </p:nvPr>
        </p:nvSpPr>
        <p:spPr>
          <a:xfrm>
            <a:off x="611188" y="549275"/>
            <a:ext cx="7777236" cy="5357813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2600" b="1" dirty="0" smtClean="0">
                <a:latin typeface="仿宋" pitchFamily="49" charset="-122"/>
                <a:ea typeface="仿宋" pitchFamily="49" charset="-122"/>
              </a:rPr>
              <a:t>（三）省科技政策</a:t>
            </a:r>
            <a:endParaRPr lang="en-US" altLang="zh-CN" sz="2400" b="1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、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对在皖创新创业的科技团队分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A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、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B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、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C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三类予以支持，每类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10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个团队，省扶持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资金分别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出资参股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1000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万元、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600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万元、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300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万元；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 </a:t>
            </a:r>
            <a:endParaRPr lang="zh-CN" altLang="zh-CN" sz="26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、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连续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年以上销售收入或上缴税收增长较快，发展势头良好的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B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类、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C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类科技团队，可继续申请省扶持资金支持，累计支持最高不超过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</a:rPr>
              <a:t>1000</a:t>
            </a:r>
            <a:r>
              <a:rPr lang="zh-CN" altLang="zh-CN" sz="2600" dirty="0" smtClean="0">
                <a:latin typeface="仿宋" pitchFamily="49" charset="-122"/>
                <a:ea typeface="仿宋" pitchFamily="49" charset="-122"/>
              </a:rPr>
              <a:t>万元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zh-CN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>
          <a:xfrm>
            <a:off x="744538" y="285750"/>
            <a:ext cx="7643812" cy="974725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四、人才服务</a:t>
            </a:r>
          </a:p>
        </p:txBody>
      </p:sp>
      <p:sp>
        <p:nvSpPr>
          <p:cNvPr id="29698" name="内容占位符 6"/>
          <p:cNvSpPr>
            <a:spLocks noGrp="1"/>
          </p:cNvSpPr>
          <p:nvPr>
            <p:ph idx="1"/>
          </p:nvPr>
        </p:nvSpPr>
        <p:spPr>
          <a:xfrm>
            <a:off x="785813" y="1285875"/>
            <a:ext cx="7643812" cy="1857375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生命科技园已与安徽省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10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所高校达成战略合作，并签订实习就业基地协议，推荐毕业生、安排专场招聘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提供大专、本科、硕士、博士不同层次人才服务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</p:txBody>
      </p:sp>
      <p:pic>
        <p:nvPicPr>
          <p:cNvPr id="29699" name="图片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999691"/>
            <a:ext cx="1587198" cy="15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图片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140968"/>
            <a:ext cx="1310811" cy="131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图片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4725144"/>
            <a:ext cx="1288646" cy="127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图片 1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725144"/>
            <a:ext cx="1333235" cy="130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图片 1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4653136"/>
            <a:ext cx="1364305" cy="136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图片 13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2996952"/>
            <a:ext cx="1527287" cy="15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图片 15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3095620"/>
            <a:ext cx="1341491" cy="134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Administrator\Desktop\63d0f703918fa0ec66d59107279759ee3d6ddba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509120"/>
            <a:ext cx="1459880" cy="155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istrator\Desktop\a5c27d1ed21b0ef4077b0093d6c451da80cb3e6f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68960"/>
            <a:ext cx="1373388" cy="141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istrator\Desktop\2934349b033b5bb59188ed1b30d3d539b700bcfc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581128"/>
            <a:ext cx="1431994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0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5023"/>
            <a:ext cx="3600400" cy="252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20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360040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20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3600400" cy="240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Users\Administrator\Desktop\5b0e2ba2e4b022f52aa656d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3600400" cy="240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11560" y="285750"/>
            <a:ext cx="4259510" cy="766985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大学实习基地授牌</a:t>
            </a:r>
          </a:p>
        </p:txBody>
      </p:sp>
    </p:spTree>
    <p:extLst>
      <p:ext uri="{BB962C8B-B14F-4D97-AF65-F5344CB8AC3E}">
        <p14:creationId xmlns:p14="http://schemas.microsoft.com/office/powerpoint/2010/main" val="1352431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xfrm>
            <a:off x="744538" y="285750"/>
            <a:ext cx="7643812" cy="974725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校园招聘</a:t>
            </a:r>
          </a:p>
        </p:txBody>
      </p:sp>
      <p:pic>
        <p:nvPicPr>
          <p:cNvPr id="1026" name="Picture 2" descr="F:\5-活动照片\招聘\2017.11.23 安工程 招聘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85874"/>
            <a:ext cx="3427841" cy="257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20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67618"/>
            <a:ext cx="3431280" cy="2573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20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77072"/>
            <a:ext cx="3427841" cy="257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IMG_419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65150"/>
            <a:ext cx="3460799" cy="2595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2493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>
          <a:xfrm>
            <a:off x="744538" y="285750"/>
            <a:ext cx="7643812" cy="974725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五、产业链配套</a:t>
            </a:r>
          </a:p>
        </p:txBody>
      </p:sp>
      <p:sp>
        <p:nvSpPr>
          <p:cNvPr id="31746" name="内容占位符 6"/>
          <p:cNvSpPr>
            <a:spLocks noGrp="1"/>
          </p:cNvSpPr>
          <p:nvPr>
            <p:ph idx="1"/>
          </p:nvPr>
        </p:nvSpPr>
        <p:spPr>
          <a:xfrm>
            <a:off x="785813" y="1285875"/>
            <a:ext cx="7613650" cy="478631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检测平台：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2018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年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8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月底前建成公共分析检测平台，一期配备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台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400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兆核磁、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台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LCMS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。过渡期，由上海检测公司提供上门收样服务。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溶剂配送：上海佳足公司已提供日常配送，其他溶剂公司正在接洽。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三废回收：安庆鑫祥瑞公司已开展废液、废水、固废回收业务。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idx="1"/>
          </p:nvPr>
        </p:nvSpPr>
        <p:spPr>
          <a:xfrm>
            <a:off x="1609328" y="2204863"/>
            <a:ext cx="6923112" cy="1152129"/>
          </a:xfrm>
        </p:spPr>
        <p:txBody>
          <a:bodyPr/>
          <a:lstStyle/>
          <a:p>
            <a:pPr algn="ctr">
              <a:buNone/>
            </a:pPr>
            <a:r>
              <a:rPr lang="zh-CN" altLang="en-US" sz="4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安庆生命科技园规划发展</a:t>
            </a:r>
          </a:p>
        </p:txBody>
      </p:sp>
      <p:pic>
        <p:nvPicPr>
          <p:cNvPr id="3" name="Picture 2" descr="C:\Users\Administrator\Desktop\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1022548" cy="103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xfrm>
            <a:off x="744538" y="285750"/>
            <a:ext cx="7643812" cy="974725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六、综合配套</a:t>
            </a:r>
          </a:p>
        </p:txBody>
      </p:sp>
      <p:sp>
        <p:nvSpPr>
          <p:cNvPr id="33794" name="内容占位符 6"/>
          <p:cNvSpPr>
            <a:spLocks noGrp="1"/>
          </p:cNvSpPr>
          <p:nvPr>
            <p:ph idx="1"/>
          </p:nvPr>
        </p:nvSpPr>
        <p:spPr>
          <a:xfrm>
            <a:off x="785813" y="1285875"/>
            <a:ext cx="7613650" cy="4786313"/>
          </a:xfrm>
        </p:spPr>
        <p:txBody>
          <a:bodyPr/>
          <a:lstStyle/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公寓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：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现有公寓（套房）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532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套、单身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公寓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600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间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，面向企业开放。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商业：餐饮、超市等综合服务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已形成</a:t>
            </a: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zh-CN" altLang="zh-CN" sz="2400" dirty="0" smtClean="0">
                <a:latin typeface="仿宋" pitchFamily="49" charset="-122"/>
                <a:ea typeface="仿宋" pitchFamily="49" charset="-122"/>
              </a:rPr>
              <a:t>公交：已开通公交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30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分钟可直达高铁站、商业中心。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其他：图书馆、会务中心、健身中心相继投入使用。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MG_63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62"/>
            <a:ext cx="3779912" cy="282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IMG_64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6036"/>
            <a:ext cx="3718010" cy="279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20180425_1450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34" y="3376588"/>
            <a:ext cx="3678238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20180425_14505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929" y="3356248"/>
            <a:ext cx="3711097" cy="278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566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idx="1"/>
          </p:nvPr>
        </p:nvSpPr>
        <p:spPr>
          <a:xfrm>
            <a:off x="539552" y="1556792"/>
            <a:ext cx="8352928" cy="792088"/>
          </a:xfrm>
        </p:spPr>
        <p:txBody>
          <a:bodyPr/>
          <a:lstStyle/>
          <a:p>
            <a:pPr algn="ctr">
              <a:buNone/>
            </a:pPr>
            <a:r>
              <a:rPr lang="zh-CN" altLang="en-US" sz="4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安庆高新技术产业开发区 欢迎您！</a:t>
            </a:r>
          </a:p>
        </p:txBody>
      </p:sp>
      <p:pic>
        <p:nvPicPr>
          <p:cNvPr id="5122" name="Picture 2" descr="C:\Users\Administrator\Desktop\安庆生命科技园 微信公众号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10168"/>
            <a:ext cx="2296740" cy="229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istrator\Desktop\TIM图片201806131446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03900"/>
            <a:ext cx="2143140" cy="210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518855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生命科技园</a:t>
            </a:r>
            <a:endParaRPr lang="zh-CN" altLang="en-US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3804" y="520931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余志刚</a:t>
            </a:r>
            <a:endParaRPr lang="zh-CN" altLang="en-US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2067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内容占位符 3" descr="安庆市高新产业园A区二期-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1143000"/>
            <a:ext cx="4537075" cy="5172075"/>
          </a:xfrm>
        </p:spPr>
      </p:pic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571500" y="188913"/>
            <a:ext cx="8075613" cy="1143000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一、总体规划</a:t>
            </a:r>
          </a:p>
        </p:txBody>
      </p:sp>
      <p:sp>
        <p:nvSpPr>
          <p:cNvPr id="6" name="矩形 5"/>
          <p:cNvSpPr/>
          <p:nvPr/>
        </p:nvSpPr>
        <p:spPr>
          <a:xfrm>
            <a:off x="714375" y="1143000"/>
            <a:ext cx="1728788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总平面布置图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5859016" y="857250"/>
            <a:ext cx="2601416" cy="5524078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33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概况：占地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387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亩，建筑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27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栋，总建筑面积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54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万平方米。</a:t>
            </a:r>
            <a:endParaRPr lang="en-US" altLang="zh-CN" sz="2400" dirty="0"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pPr fontAlgn="auto">
              <a:lnSpc>
                <a:spcPts val="33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2400" dirty="0"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pPr fontAlgn="auto">
              <a:lnSpc>
                <a:spcPts val="33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功能：</a:t>
            </a:r>
            <a:r>
              <a:rPr lang="zh-CN" altLang="en-US" sz="2400" dirty="0" smtClean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包括研发中心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、办公中心、商业配套、公寓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4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个功能区</a:t>
            </a:r>
            <a:r>
              <a:rPr lang="zh-CN" altLang="en-US" sz="2400" dirty="0" smtClean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。</a:t>
            </a:r>
            <a:endParaRPr lang="en-US" altLang="zh-CN" sz="2400" dirty="0"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601216" y="274638"/>
            <a:ext cx="7715200" cy="1143000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科技园一期</a:t>
            </a:r>
          </a:p>
        </p:txBody>
      </p:sp>
      <p:pic>
        <p:nvPicPr>
          <p:cNvPr id="16386" name="内容占位符 3" descr="03总体鸟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628775"/>
            <a:ext cx="4897437" cy="4381500"/>
          </a:xfrm>
        </p:spPr>
      </p:pic>
      <p:sp>
        <p:nvSpPr>
          <p:cNvPr id="5" name="标题 1"/>
          <p:cNvSpPr txBox="1"/>
          <p:nvPr/>
        </p:nvSpPr>
        <p:spPr>
          <a:xfrm>
            <a:off x="6215063" y="1571625"/>
            <a:ext cx="2214562" cy="42862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 占地面积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237</a:t>
            </a: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亩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建筑面积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33</a:t>
            </a: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万平方米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建筑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17</a:t>
            </a:r>
            <a:r>
              <a:rPr lang="zh-CN" altLang="en-US" sz="2600" dirty="0" smtClean="0"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栋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744538" y="260350"/>
            <a:ext cx="7643812" cy="1143000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二、科技园定位</a:t>
            </a:r>
          </a:p>
        </p:txBody>
      </p:sp>
      <p:sp>
        <p:nvSpPr>
          <p:cNvPr id="17410" name="内容占位符 6"/>
          <p:cNvSpPr>
            <a:spLocks noGrp="1"/>
          </p:cNvSpPr>
          <p:nvPr>
            <p:ph idx="1"/>
          </p:nvPr>
        </p:nvSpPr>
        <p:spPr>
          <a:xfrm>
            <a:off x="714375" y="1285875"/>
            <a:ext cx="7643813" cy="1571625"/>
          </a:xfrm>
        </p:spPr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安庆高新区核心研发、孵化平台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安徽省最大的医药研发服务外包基地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安徽省一流的生物医药研发创新产业基地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</p:txBody>
      </p:sp>
      <p:pic>
        <p:nvPicPr>
          <p:cNvPr id="17411" name="图片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3071813"/>
            <a:ext cx="7897812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xfrm>
            <a:off x="744538" y="285750"/>
            <a:ext cx="7643812" cy="974725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三、发展规划</a:t>
            </a:r>
          </a:p>
        </p:txBody>
      </p:sp>
      <p:sp>
        <p:nvSpPr>
          <p:cNvPr id="19458" name="内容占位符 6"/>
          <p:cNvSpPr>
            <a:spLocks noGrp="1"/>
          </p:cNvSpPr>
          <p:nvPr>
            <p:ph idx="1"/>
          </p:nvPr>
        </p:nvSpPr>
        <p:spPr>
          <a:xfrm>
            <a:off x="755576" y="1340768"/>
            <a:ext cx="7542213" cy="3857625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2017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年，引进生物医药研发企业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20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家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2018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年，累计引进生物医药研发企业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60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家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2019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年，累计引进生物医药研发企业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100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家</a:t>
            </a: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2020</a:t>
            </a: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年，累计引进生物医药研发企业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150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3"/>
          <p:cNvSpPr>
            <a:spLocks noChangeArrowheads="1"/>
          </p:cNvSpPr>
          <p:nvPr/>
        </p:nvSpPr>
        <p:spPr bwMode="auto">
          <a:xfrm>
            <a:off x="683568" y="1285875"/>
            <a:ext cx="7888932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2017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年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1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月，生命科技园正式</a:t>
            </a:r>
            <a:r>
              <a:rPr lang="zh-CN" altLang="en-US" sz="2600" dirty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启动</a:t>
            </a:r>
            <a:endParaRPr lang="en-US" altLang="zh-CN" sz="2600" dirty="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600" dirty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2017</a:t>
            </a:r>
            <a:r>
              <a:rPr lang="zh-CN" altLang="en-US" sz="2600" dirty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年</a:t>
            </a:r>
            <a:r>
              <a:rPr lang="en-US" altLang="zh-CN" sz="2600" dirty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3</a:t>
            </a:r>
            <a:r>
              <a:rPr lang="zh-CN" altLang="en-US" sz="2600" dirty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月，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首家企业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—</a:t>
            </a:r>
            <a:r>
              <a:rPr lang="zh-CN" altLang="en-US" sz="2600" dirty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安徽华胜医药科技进驻</a:t>
            </a:r>
            <a:endParaRPr lang="en-US" altLang="zh-CN" sz="2600" dirty="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2017</a:t>
            </a:r>
            <a:r>
              <a:rPr lang="zh-CN" altLang="en-US" sz="2600" dirty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年</a:t>
            </a:r>
            <a:r>
              <a:rPr lang="en-US" altLang="zh-CN" sz="2600" dirty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10</a:t>
            </a:r>
            <a:r>
              <a:rPr lang="zh-CN" altLang="en-US" sz="2600" dirty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月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，累计投入运营企业达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10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家</a:t>
            </a:r>
            <a:endParaRPr lang="en-US" altLang="zh-CN" sz="2600" dirty="0" smtClean="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2017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年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12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月，累计进驻签约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20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家</a:t>
            </a:r>
            <a:endParaRPr lang="en-US" altLang="zh-CN" sz="2600" dirty="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2018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年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4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月，累计进驻企业达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26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家</a:t>
            </a:r>
            <a:endParaRPr lang="en-US" altLang="zh-CN" sz="2600" dirty="0" smtClean="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2018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年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5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月，安徽工程大学、安徽医科大学等</a:t>
            </a:r>
            <a:r>
              <a:rPr lang="en-US" altLang="zh-CN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10</a:t>
            </a:r>
            <a:r>
              <a:rPr lang="zh-CN" altLang="en-US" sz="2600" dirty="0" smtClean="0">
                <a:latin typeface="仿宋" pitchFamily="49" charset="-122"/>
                <a:ea typeface="仿宋" pitchFamily="49" charset="-122"/>
                <a:sym typeface="微软雅黑" pitchFamily="34" charset="-122"/>
              </a:rPr>
              <a:t>所高校就业实习基地</a:t>
            </a:r>
            <a:endParaRPr lang="en-US" altLang="zh-CN" sz="2600" dirty="0" smtClean="0">
              <a:latin typeface="仿宋" pitchFamily="49" charset="-122"/>
              <a:ea typeface="仿宋" pitchFamily="49" charset="-122"/>
              <a:sym typeface="微软雅黑" pitchFamily="34" charset="-122"/>
            </a:endParaRPr>
          </a:p>
        </p:txBody>
      </p:sp>
      <p:sp>
        <p:nvSpPr>
          <p:cNvPr id="6" name="标题 1"/>
          <p:cNvSpPr txBox="1"/>
          <p:nvPr/>
        </p:nvSpPr>
        <p:spPr>
          <a:xfrm>
            <a:off x="683568" y="346075"/>
            <a:ext cx="7501582" cy="7969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四</a:t>
            </a:r>
            <a:r>
              <a:rPr lang="zh-CN" altLang="en-US" sz="36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、发展</a:t>
            </a:r>
            <a:r>
              <a:rPr lang="zh-CN" altLang="en-US" sz="36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进程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38" y="476250"/>
            <a:ext cx="3852862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图片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" y="3429000"/>
            <a:ext cx="38528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图片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1075" y="504825"/>
            <a:ext cx="38528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图片 1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91075" y="3429000"/>
            <a:ext cx="38528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>
          <a:xfrm>
            <a:off x="744538" y="285750"/>
            <a:ext cx="7643812" cy="974725"/>
          </a:xfrm>
        </p:spPr>
        <p:txBody>
          <a:bodyPr/>
          <a:lstStyle/>
          <a:p>
            <a:pPr algn="l"/>
            <a:r>
              <a:rPr lang="zh-CN" altLang="en-US" sz="36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五、产业分布及项目来源地</a:t>
            </a:r>
          </a:p>
        </p:txBody>
      </p:sp>
      <p:sp>
        <p:nvSpPr>
          <p:cNvPr id="23554" name="内容占位符 6"/>
          <p:cNvSpPr>
            <a:spLocks noGrp="1"/>
          </p:cNvSpPr>
          <p:nvPr>
            <p:ph idx="1"/>
          </p:nvPr>
        </p:nvSpPr>
        <p:spPr>
          <a:xfrm>
            <a:off x="785813" y="1357313"/>
            <a:ext cx="7399337" cy="40005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产业类别：药物研发、生物技术、医疗器械，其中药物研发占比约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80%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仿宋" pitchFamily="49" charset="-122"/>
                <a:ea typeface="仿宋" pitchFamily="49" charset="-122"/>
              </a:rPr>
              <a:t>项目来源地：上海、苏州、南京、北京、深圳等，其中上海占比约</a:t>
            </a:r>
            <a:r>
              <a:rPr lang="en-US" altLang="zh-CN" sz="2400" dirty="0" smtClean="0">
                <a:latin typeface="仿宋" pitchFamily="49" charset="-122"/>
                <a:ea typeface="仿宋" pitchFamily="49" charset="-122"/>
              </a:rPr>
              <a:t>60%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zh-CN" sz="24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</TotalTime>
  <Words>845</Words>
  <Application>Microsoft Office PowerPoint</Application>
  <PresentationFormat>全屏显示(4:3)</PresentationFormat>
  <Paragraphs>89</Paragraphs>
  <Slides>22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PowerPoint 演示文稿</vt:lpstr>
      <vt:lpstr>PowerPoint 演示文稿</vt:lpstr>
      <vt:lpstr>一、总体规划</vt:lpstr>
      <vt:lpstr>科技园一期</vt:lpstr>
      <vt:lpstr>二、科技园定位</vt:lpstr>
      <vt:lpstr>三、发展规划</vt:lpstr>
      <vt:lpstr>PowerPoint 演示文稿</vt:lpstr>
      <vt:lpstr>PowerPoint 演示文稿</vt:lpstr>
      <vt:lpstr>五、产业分布及项目来源地</vt:lpstr>
      <vt:lpstr>PowerPoint 演示文稿</vt:lpstr>
      <vt:lpstr>PowerPoint 演示文稿</vt:lpstr>
      <vt:lpstr>二、区位优势</vt:lpstr>
      <vt:lpstr>三、支持政策</vt:lpstr>
      <vt:lpstr>PowerPoint 演示文稿</vt:lpstr>
      <vt:lpstr>PowerPoint 演示文稿</vt:lpstr>
      <vt:lpstr>四、人才服务</vt:lpstr>
      <vt:lpstr>大学实习基地授牌</vt:lpstr>
      <vt:lpstr>校园招聘</vt:lpstr>
      <vt:lpstr>五、产业链配套</vt:lpstr>
      <vt:lpstr>六、综合配套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安庆高新科技产业园</dc:title>
  <dc:creator>Administrator</dc:creator>
  <cp:lastModifiedBy>Administrator</cp:lastModifiedBy>
  <cp:revision>275</cp:revision>
  <dcterms:created xsi:type="dcterms:W3CDTF">2015-06-17T00:48:00Z</dcterms:created>
  <dcterms:modified xsi:type="dcterms:W3CDTF">2018-06-14T02:03:28Z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